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9" r:id="rId10"/>
    <p:sldId id="265" r:id="rId11"/>
    <p:sldId id="266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Distance Rubber Band Traveled at Each Angle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Distance (ft.)</c:v>
                </c:pt>
              </c:strCache>
            </c:strRef>
          </c:tx>
          <c:spPr>
            <a:ln w="66675">
              <a:noFill/>
            </a:ln>
          </c:spPr>
          <c:xVal>
            <c:numRef>
              <c:f>Sheet1!$A$2:$A$10</c:f>
              <c:numCache>
                <c:formatCode>General</c:formatCode>
                <c:ptCount val="9"/>
                <c:pt idx="0">
                  <c:v>15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50</c:v>
                </c:pt>
                <c:pt idx="5">
                  <c:v>55</c:v>
                </c:pt>
                <c:pt idx="6">
                  <c:v>65</c:v>
                </c:pt>
                <c:pt idx="7">
                  <c:v>75</c:v>
                </c:pt>
                <c:pt idx="8">
                  <c:v>85</c:v>
                </c:pt>
              </c:numCache>
            </c:numRef>
          </c:xVal>
          <c:yVal>
            <c:numRef>
              <c:f>Sheet1!$B$2:$B$10</c:f>
              <c:numCache>
                <c:formatCode>#\ ??/??</c:formatCode>
                <c:ptCount val="9"/>
                <c:pt idx="0">
                  <c:v>5.8416666666666668</c:v>
                </c:pt>
                <c:pt idx="1">
                  <c:v>6.958333333333333</c:v>
                </c:pt>
                <c:pt idx="2">
                  <c:v>9.0833333333333339</c:v>
                </c:pt>
                <c:pt idx="3">
                  <c:v>9.5208333333333339</c:v>
                </c:pt>
                <c:pt idx="4">
                  <c:v>8.9375</c:v>
                </c:pt>
                <c:pt idx="5">
                  <c:v>7.395833333333333</c:v>
                </c:pt>
                <c:pt idx="6" formatCode="#\ ?/?">
                  <c:v>7.333333333333333</c:v>
                </c:pt>
                <c:pt idx="7" formatCode="#\ ?/?">
                  <c:v>4.625</c:v>
                </c:pt>
                <c:pt idx="8">
                  <c:v>2.85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152960"/>
        <c:axId val="94154752"/>
      </c:scatterChart>
      <c:valAx>
        <c:axId val="9415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154752"/>
        <c:crosses val="autoZero"/>
        <c:crossBetween val="midCat"/>
      </c:valAx>
      <c:valAx>
        <c:axId val="94154752"/>
        <c:scaling>
          <c:orientation val="minMax"/>
        </c:scaling>
        <c:delete val="0"/>
        <c:axPos val="l"/>
        <c:majorGridlines/>
        <c:numFmt formatCode="#\ ??/??" sourceLinked="1"/>
        <c:majorTickMark val="out"/>
        <c:minorTickMark val="none"/>
        <c:tickLblPos val="nextTo"/>
        <c:crossAx val="9415296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00919-B454-46D4-AAA0-CD9ADEBD9B4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59FC5-3826-49AF-A7CA-9C2236901A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00919-B454-46D4-AAA0-CD9ADEBD9B4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59FC5-3826-49AF-A7CA-9C2236901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00919-B454-46D4-AAA0-CD9ADEBD9B4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59FC5-3826-49AF-A7CA-9C2236901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00919-B454-46D4-AAA0-CD9ADEBD9B4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59FC5-3826-49AF-A7CA-9C2236901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00919-B454-46D4-AAA0-CD9ADEBD9B4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59FC5-3826-49AF-A7CA-9C2236901A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00919-B454-46D4-AAA0-CD9ADEBD9B4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59FC5-3826-49AF-A7CA-9C2236901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00919-B454-46D4-AAA0-CD9ADEBD9B4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59FC5-3826-49AF-A7CA-9C2236901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00919-B454-46D4-AAA0-CD9ADEBD9B4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59FC5-3826-49AF-A7CA-9C2236901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00919-B454-46D4-AAA0-CD9ADEBD9B4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59FC5-3826-49AF-A7CA-9C2236901A2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00919-B454-46D4-AAA0-CD9ADEBD9B4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59FC5-3826-49AF-A7CA-9C2236901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00919-B454-46D4-AAA0-CD9ADEBD9B4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59FC5-3826-49AF-A7CA-9C2236901A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C500919-B454-46D4-AAA0-CD9ADEBD9B44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B459FC5-3826-49AF-A7CA-9C2236901A2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futureschannel.com/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401">
            <a:off x="6433874" y="3208224"/>
            <a:ext cx="1995427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“The Best Throw”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828800"/>
            <a:ext cx="7543800" cy="4572000"/>
          </a:xfrm>
        </p:spPr>
        <p:txBody>
          <a:bodyPr/>
          <a:lstStyle/>
          <a:p>
            <a:pPr algn="ctr"/>
            <a:r>
              <a:rPr lang="en-US" dirty="0" smtClean="0"/>
              <a:t>(Grades 4-8)</a:t>
            </a:r>
          </a:p>
          <a:p>
            <a:pPr algn="ctr"/>
            <a:r>
              <a:rPr lang="en-US" dirty="0" smtClean="0"/>
              <a:t>Allison </a:t>
            </a:r>
            <a:r>
              <a:rPr lang="en-US" dirty="0" err="1" smtClean="0"/>
              <a:t>Hasse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7823">
            <a:off x="1828800" y="3307915"/>
            <a:ext cx="2171700" cy="143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857" y="3144851"/>
            <a:ext cx="2251743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1868122" cy="12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405" y="457200"/>
            <a:ext cx="1371600" cy="123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5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Connections &amp;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2400" dirty="0" smtClean="0"/>
              <a:t>Andrew Bailey throws </a:t>
            </a:r>
            <a:r>
              <a:rPr lang="en-US" sz="2400" dirty="0"/>
              <a:t>a fastball at a 37° </a:t>
            </a:r>
            <a:r>
              <a:rPr lang="en-US" sz="2400" dirty="0" smtClean="0"/>
              <a:t>angle. 	About how </a:t>
            </a:r>
            <a:r>
              <a:rPr lang="en-US" sz="2400" dirty="0"/>
              <a:t>far will the baseball travel in feet? Is </a:t>
            </a:r>
            <a:r>
              <a:rPr lang="en-US" sz="2400" dirty="0" smtClean="0"/>
              <a:t>it likely </a:t>
            </a:r>
            <a:r>
              <a:rPr lang="en-US" sz="2400" dirty="0"/>
              <a:t>that </a:t>
            </a:r>
            <a:r>
              <a:rPr lang="en-US" sz="2400" dirty="0" smtClean="0"/>
              <a:t>the player at bat will </a:t>
            </a:r>
            <a:r>
              <a:rPr lang="en-US" sz="2400" dirty="0"/>
              <a:t>hit the </a:t>
            </a:r>
            <a:r>
              <a:rPr lang="en-US" sz="2400" dirty="0" smtClean="0"/>
              <a:t>ball? Why </a:t>
            </a:r>
            <a:r>
              <a:rPr lang="en-US" sz="2400" dirty="0"/>
              <a:t>or why not</a:t>
            </a:r>
            <a:r>
              <a:rPr lang="en-US" sz="2400" dirty="0" smtClean="0"/>
              <a:t>?</a:t>
            </a:r>
          </a:p>
          <a:p>
            <a:pPr marL="274320" lvl="1" indent="0">
              <a:buNone/>
            </a:pPr>
            <a:r>
              <a:rPr lang="en-US" sz="2400" dirty="0" smtClean="0"/>
              <a:t>	a) Make a prediction.</a:t>
            </a:r>
          </a:p>
          <a:p>
            <a:pPr marL="274320" lvl="1" indent="0">
              <a:buNone/>
            </a:pPr>
            <a:r>
              <a:rPr lang="en-US" sz="2400" dirty="0" smtClean="0"/>
              <a:t>	</a:t>
            </a:r>
          </a:p>
          <a:p>
            <a:pPr marL="27432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b) </a:t>
            </a:r>
            <a:r>
              <a:rPr lang="en-US" sz="2400" dirty="0"/>
              <a:t>Based on the results from </a:t>
            </a:r>
            <a:r>
              <a:rPr lang="en-US" sz="2400" dirty="0" smtClean="0"/>
              <a:t>our experiment</a:t>
            </a:r>
            <a:r>
              <a:rPr lang="en-US" sz="2400" dirty="0"/>
              <a:t>, </a:t>
            </a:r>
            <a:r>
              <a:rPr lang="en-US" sz="2400" dirty="0" smtClean="0"/>
              <a:t>find 	the </a:t>
            </a:r>
            <a:r>
              <a:rPr lang="en-US" sz="2400" dirty="0"/>
              <a:t>approximate distance.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837">
            <a:off x="590974" y="3189766"/>
            <a:ext cx="1640763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52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Connections &amp;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lvl="0" indent="0">
              <a:buNone/>
            </a:pPr>
            <a:r>
              <a:rPr lang="en-US" dirty="0" smtClean="0"/>
              <a:t>2.  A </a:t>
            </a:r>
            <a:r>
              <a:rPr lang="en-US" dirty="0"/>
              <a:t>triangle has two angles of 50° and one angle of 80°. </a:t>
            </a:r>
            <a:r>
              <a:rPr lang="en-US" dirty="0" smtClean="0"/>
              <a:t>Using a protractor and a straight edge, draw </a:t>
            </a:r>
            <a:r>
              <a:rPr lang="en-US" dirty="0"/>
              <a:t>and </a:t>
            </a:r>
            <a:r>
              <a:rPr lang="en-US" dirty="0" smtClean="0"/>
              <a:t>determine </a:t>
            </a:r>
            <a:r>
              <a:rPr lang="en-US" dirty="0"/>
              <a:t>what type of triangle you have. (7.G.2)</a:t>
            </a: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14788756">
            <a:off x="3886200" y="4114800"/>
            <a:ext cx="1828800" cy="1447800"/>
          </a:xfrm>
          <a:prstGeom prst="triangle">
            <a:avLst>
              <a:gd name="adj" fmla="val 3411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sz="2800" dirty="0"/>
              <a:t>The Futures Channel. (2000). </a:t>
            </a:r>
            <a:r>
              <a:rPr lang="en-US" sz="2800" i="1" dirty="0"/>
              <a:t>The best </a:t>
            </a:r>
            <a:r>
              <a:rPr lang="en-US" sz="2800" i="1" dirty="0" smtClean="0"/>
              <a:t>throw</a:t>
            </a:r>
            <a:r>
              <a:rPr lang="en-US" sz="2800" i="1" dirty="0"/>
              <a:t>: </a:t>
            </a:r>
            <a:r>
              <a:rPr lang="en-US" sz="2800" i="1" dirty="0" smtClean="0"/>
              <a:t>	Teaching </a:t>
            </a:r>
            <a:r>
              <a:rPr lang="en-US" sz="2800" i="1" dirty="0"/>
              <a:t>guidelines</a:t>
            </a:r>
            <a:r>
              <a:rPr lang="en-US" sz="2800" dirty="0"/>
              <a:t>. Retrieved </a:t>
            </a:r>
            <a:r>
              <a:rPr lang="en-US" sz="2800" dirty="0" smtClean="0"/>
              <a:t>from 	</a:t>
            </a: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www.thefutureschannel.com/pdf</a:t>
            </a:r>
            <a:r>
              <a:rPr lang="en-US" sz="2800" dirty="0" smtClean="0"/>
              <a:t>	/</a:t>
            </a:r>
            <a:r>
              <a:rPr lang="en-US" sz="2800" dirty="0"/>
              <a:t>math/the_best_throw.pdf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u="sng" dirty="0" smtClean="0"/>
              <a:t>Goal:</a:t>
            </a:r>
            <a:r>
              <a:rPr lang="en-US" dirty="0" smtClean="0"/>
              <a:t> </a:t>
            </a:r>
            <a:r>
              <a:rPr lang="en-US" dirty="0"/>
              <a:t>Students will be able make predictions and test hypotheses with experimental results</a:t>
            </a:r>
            <a:r>
              <a:rPr lang="en-US" dirty="0" smtClean="0"/>
              <a:t>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u="sng" dirty="0" smtClean="0"/>
              <a:t>Objectives:</a:t>
            </a:r>
            <a:r>
              <a:rPr lang="en-US" dirty="0" smtClean="0"/>
              <a:t> Given a protractor, ruler, rubber bands, and measuring tape, students will </a:t>
            </a:r>
            <a:r>
              <a:rPr lang="en-US" dirty="0"/>
              <a:t>be able </a:t>
            </a:r>
            <a:r>
              <a:rPr lang="en-US" dirty="0" smtClean="0"/>
              <a:t>to: </a:t>
            </a:r>
          </a:p>
          <a:p>
            <a:pPr lvl="1">
              <a:buClr>
                <a:srgbClr val="7030A0"/>
              </a:buClr>
            </a:pPr>
            <a:r>
              <a:rPr lang="en-US" dirty="0"/>
              <a:t>M</a:t>
            </a:r>
            <a:r>
              <a:rPr lang="en-US" dirty="0" smtClean="0"/>
              <a:t>ake predictions;</a:t>
            </a:r>
          </a:p>
          <a:p>
            <a:pPr lvl="1">
              <a:buClr>
                <a:srgbClr val="7030A0"/>
              </a:buClr>
            </a:pPr>
            <a:r>
              <a:rPr lang="en-US" dirty="0"/>
              <a:t>C</a:t>
            </a:r>
            <a:r>
              <a:rPr lang="en-US" dirty="0" smtClean="0"/>
              <a:t>reate </a:t>
            </a:r>
            <a:r>
              <a:rPr lang="en-US" dirty="0"/>
              <a:t>a chart for the collection of experimental </a:t>
            </a:r>
            <a:r>
              <a:rPr lang="en-US" dirty="0" smtClean="0"/>
              <a:t>results;</a:t>
            </a:r>
          </a:p>
          <a:p>
            <a:pPr lvl="1">
              <a:buClr>
                <a:srgbClr val="7030A0"/>
              </a:buClr>
            </a:pPr>
            <a:r>
              <a:rPr lang="en-US" dirty="0"/>
              <a:t>G</a:t>
            </a:r>
            <a:r>
              <a:rPr lang="en-US" dirty="0" smtClean="0"/>
              <a:t>raphically </a:t>
            </a:r>
            <a:r>
              <a:rPr lang="en-US" dirty="0"/>
              <a:t>analyze the relationship between variables in an investigation.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5315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Explanation/Introduction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dirty="0"/>
              <a:t>If you want to throw a baseball or softball as far as you can, at what angle should you throw it</a:t>
            </a:r>
            <a:r>
              <a:rPr lang="en-US" dirty="0" smtClean="0"/>
              <a:t>?</a:t>
            </a:r>
          </a:p>
          <a:p>
            <a:pPr lvl="1">
              <a:buClr>
                <a:srgbClr val="7030A0"/>
              </a:buClr>
            </a:pPr>
            <a:r>
              <a:rPr lang="en-US" dirty="0" smtClean="0"/>
              <a:t>If you throw it too low, it will fall to the ground too quickly.</a:t>
            </a:r>
          </a:p>
          <a:p>
            <a:pPr lvl="1">
              <a:buClr>
                <a:srgbClr val="7030A0"/>
              </a:buClr>
            </a:pPr>
            <a:r>
              <a:rPr lang="en-US" dirty="0" smtClean="0"/>
              <a:t>If you throw too high, it won’t fall very far away from you.</a:t>
            </a:r>
          </a:p>
          <a:p>
            <a:pPr lvl="1">
              <a:buClr>
                <a:srgbClr val="7030A0"/>
              </a:buClr>
            </a:pPr>
            <a:r>
              <a:rPr lang="en-US" dirty="0" smtClean="0"/>
              <a:t>The best angle is somewhere in between.</a:t>
            </a:r>
            <a:endParaRPr lang="en-US" dirty="0"/>
          </a:p>
          <a:p>
            <a:pPr marL="402336" lvl="1" indent="0" algn="ctr">
              <a:buClr>
                <a:srgbClr val="7030A0"/>
              </a:buClr>
              <a:buNone/>
            </a:pPr>
            <a:r>
              <a:rPr lang="en-US" b="1" dirty="0" smtClean="0">
                <a:solidFill>
                  <a:srgbClr val="7030A0"/>
                </a:solidFill>
              </a:rPr>
              <a:t>WHAT DO YOU THINK THE BEST ANGLE WOULD BE?</a:t>
            </a:r>
          </a:p>
          <a:p>
            <a:pPr marL="402336" lvl="1" indent="0" algn="ctr">
              <a:buClr>
                <a:srgbClr val="7030A0"/>
              </a:buClr>
              <a:buNone/>
            </a:pPr>
            <a:r>
              <a:rPr lang="en-US" b="1" dirty="0" smtClean="0"/>
              <a:t>Make a prediction:____________________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1835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Materials		</a:t>
            </a:r>
            <a:r>
              <a:rPr lang="en-US" dirty="0"/>
              <a:t> </a:t>
            </a:r>
            <a:r>
              <a:rPr lang="en-US" dirty="0" smtClean="0"/>
              <a:t>   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7030A0"/>
              </a:buClr>
              <a:buFont typeface="Wingdings" pitchFamily="2" charset="2"/>
              <a:buChar char="v"/>
            </a:pPr>
            <a:r>
              <a:rPr lang="en-US" sz="2000" dirty="0" smtClean="0"/>
              <a:t>Protractor</a:t>
            </a:r>
          </a:p>
          <a:p>
            <a:pPr lvl="0">
              <a:buClr>
                <a:srgbClr val="7030A0"/>
              </a:buClr>
              <a:buFont typeface="Wingdings" pitchFamily="2" charset="2"/>
              <a:buChar char="v"/>
            </a:pPr>
            <a:r>
              <a:rPr lang="en-US" sz="2000" dirty="0" smtClean="0"/>
              <a:t>Ruler</a:t>
            </a:r>
          </a:p>
          <a:p>
            <a:pPr lvl="0">
              <a:buClr>
                <a:srgbClr val="7030A0"/>
              </a:buClr>
              <a:buFont typeface="Wingdings" pitchFamily="2" charset="2"/>
              <a:buChar char="v"/>
            </a:pPr>
            <a:r>
              <a:rPr lang="en-US" sz="2000" dirty="0" smtClean="0"/>
              <a:t>Rubber </a:t>
            </a:r>
            <a:r>
              <a:rPr lang="en-US" sz="2000" dirty="0"/>
              <a:t>bands </a:t>
            </a:r>
            <a:endParaRPr lang="en-US" sz="2000" dirty="0" smtClean="0"/>
          </a:p>
          <a:p>
            <a:pPr lvl="0">
              <a:buClr>
                <a:srgbClr val="7030A0"/>
              </a:buClr>
              <a:buFont typeface="Wingdings" pitchFamily="2" charset="2"/>
              <a:buChar char="v"/>
            </a:pPr>
            <a:r>
              <a:rPr lang="en-US" sz="2000" dirty="0" smtClean="0"/>
              <a:t>Measuring Tape</a:t>
            </a:r>
          </a:p>
          <a:p>
            <a:pPr lvl="0">
              <a:buClr>
                <a:srgbClr val="7030A0"/>
              </a:buClr>
              <a:buFont typeface="Wingdings" pitchFamily="2" charset="2"/>
              <a:buChar char="v"/>
            </a:pPr>
            <a:r>
              <a:rPr lang="en-US" sz="2000" dirty="0" smtClean="0"/>
              <a:t>Calculator</a:t>
            </a:r>
            <a:endParaRPr lang="en-US" sz="2000" dirty="0"/>
          </a:p>
          <a:p>
            <a:pPr lvl="0">
              <a:buClr>
                <a:srgbClr val="7030A0"/>
              </a:buClr>
              <a:buFont typeface="Wingdings" pitchFamily="2" charset="2"/>
              <a:buChar char="v"/>
            </a:pPr>
            <a:r>
              <a:rPr lang="en-US" sz="2000" dirty="0"/>
              <a:t>Writing </a:t>
            </a:r>
            <a:r>
              <a:rPr lang="en-US" sz="2000" dirty="0" smtClean="0"/>
              <a:t>utensils</a:t>
            </a:r>
            <a:endParaRPr lang="en-US" sz="2000" dirty="0"/>
          </a:p>
          <a:p>
            <a:pPr lvl="0">
              <a:buClr>
                <a:srgbClr val="7030A0"/>
              </a:buClr>
              <a:buFont typeface="Wingdings" pitchFamily="2" charset="2"/>
              <a:buChar char="v"/>
            </a:pPr>
            <a:r>
              <a:rPr lang="en-US" sz="2000" dirty="0"/>
              <a:t>Worksheet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dirty="0" smtClean="0"/>
              <a:t>Works best with students working in teams of 2 or 3, in a large room with a high ceiling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dirty="0" smtClean="0"/>
              <a:t>Do a test to determine how far back the rubber bands should be pulled so that they do not fly too far.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dirty="0" smtClean="0"/>
              <a:t>Make sure the ruler is held at straight and at the appropriate angle.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dirty="0" smtClean="0"/>
              <a:t>Determine the proper length of pull so that the rubber band travels about 5-10 feet.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83061" y="2356864"/>
            <a:ext cx="2315951" cy="173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29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Procedure</a:t>
            </a:r>
            <a:br>
              <a:rPr lang="en-US" dirty="0" smtClean="0"/>
            </a:br>
            <a:r>
              <a:rPr lang="en-US" sz="3100" dirty="0" smtClean="0"/>
              <a:t>Let’s do an experiment to find the best angle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</a:t>
            </a:r>
            <a:r>
              <a:rPr lang="en-US" sz="2400" dirty="0" smtClean="0"/>
              <a:t>.) Stretch </a:t>
            </a:r>
            <a:r>
              <a:rPr lang="en-US" sz="2400" dirty="0"/>
              <a:t>a rubber band from the end of a ruler to one of the marks on the ruler </a:t>
            </a:r>
            <a:r>
              <a:rPr lang="en-US" sz="2400" dirty="0" smtClean="0"/>
              <a:t>(6 inches for this experiment).</a:t>
            </a:r>
          </a:p>
          <a:p>
            <a:pPr marL="0" lvl="0" indent="0">
              <a:buNone/>
            </a:pPr>
            <a:r>
              <a:rPr lang="en-US" sz="2400" dirty="0" smtClean="0"/>
              <a:t>2.) </a:t>
            </a:r>
            <a:r>
              <a:rPr lang="en-US" sz="2400" dirty="0"/>
              <a:t>Set the ruler at an angle 15° off the surface, pointing the end with the rubber band into the air.</a:t>
            </a:r>
          </a:p>
          <a:p>
            <a:pPr marL="0" indent="0">
              <a:buNone/>
            </a:pPr>
            <a:r>
              <a:rPr lang="en-US" sz="2400" dirty="0" smtClean="0"/>
              <a:t>3.) Let the rubber band go and have a partner measure how far it travels with the measuring tape.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2566" y="4330057"/>
            <a:ext cx="2604307" cy="195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83779" y="4323874"/>
            <a:ext cx="2611374" cy="195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60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Make 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990600"/>
            <a:ext cx="7498080" cy="48006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4.) </a:t>
            </a:r>
            <a:r>
              <a:rPr lang="en-US" sz="2400" dirty="0"/>
              <a:t>Do steps 1 – 3 for at least 10 more angles in the range of 15° to 90° Record the data in a chart</a:t>
            </a:r>
            <a:r>
              <a:rPr lang="en-US" sz="2400" dirty="0" smtClean="0"/>
              <a:t>.</a:t>
            </a:r>
          </a:p>
          <a:p>
            <a:pPr marL="0" lv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964753"/>
                  </p:ext>
                </p:extLst>
              </p:nvPr>
            </p:nvGraphicFramePr>
            <p:xfrm>
              <a:off x="2438400" y="1981200"/>
              <a:ext cx="5029200" cy="47019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600"/>
                    <a:gridCol w="2514600"/>
                  </a:tblGrid>
                  <a:tr h="3657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Degrees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Distance (In</a:t>
                          </a:r>
                          <a:r>
                            <a:rPr lang="en-US" baseline="0" dirty="0" smtClean="0"/>
                            <a:t> Feet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52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</a:t>
                          </a:r>
                          <a:r>
                            <a:rPr kumimoji="0"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kumimoji="0" lang="en-US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101</m:t>
                                  </m:r>
                                </m:num>
                                <m:den>
                                  <m: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120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 ft.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505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</a:t>
                          </a:r>
                          <a:r>
                            <a:rPr kumimoji="0"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  <a:r>
                            <a:rPr kumimoji="0" lang="en-US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 ft.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500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35</a:t>
                          </a:r>
                          <a:r>
                            <a:rPr kumimoji="0"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  <a:r>
                            <a:rPr kumimoji="0" lang="en-US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 ft.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559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45</a:t>
                          </a:r>
                          <a:r>
                            <a:rPr kumimoji="0"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  <a:r>
                            <a:rPr kumimoji="0" lang="en-US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48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 ft.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558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50</a:t>
                          </a:r>
                          <a:r>
                            <a:rPr kumimoji="0"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 ft.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523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</a:t>
                          </a:r>
                          <a:r>
                            <a:rPr kumimoji="0"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48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 ft.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5134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65</a:t>
                          </a:r>
                          <a:r>
                            <a:rPr kumimoji="0"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 ft.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559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75</a:t>
                          </a:r>
                          <a:r>
                            <a:rPr kumimoji="0"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 ft.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516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85</a:t>
                          </a:r>
                          <a:r>
                            <a:rPr kumimoji="0"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8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17</m:t>
                                  </m:r>
                                </m:num>
                                <m:den>
                                  <m:r>
                                    <a:rPr kumimoji="0" lang="en-US" sz="1800" b="0" i="1" kern="1200" baseline="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 ft.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964753"/>
                  </p:ext>
                </p:extLst>
              </p:nvPr>
            </p:nvGraphicFramePr>
            <p:xfrm>
              <a:off x="2438400" y="1981200"/>
              <a:ext cx="5029200" cy="47019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14600"/>
                    <a:gridCol w="2514600"/>
                  </a:tblGrid>
                  <a:tr h="3657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Degrees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Distance (In</a:t>
                          </a:r>
                          <a:r>
                            <a:rPr lang="en-US" baseline="0" dirty="0" smtClean="0"/>
                            <a:t> Feet</a:t>
                          </a:r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810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15</a:t>
                          </a:r>
                          <a:r>
                            <a:rPr kumimoji="0"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43" t="-82278" b="-807595"/>
                          </a:stretch>
                        </a:blipFill>
                      </a:tcPr>
                    </a:tc>
                  </a:tr>
                  <a:tr h="4793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</a:t>
                          </a:r>
                          <a:r>
                            <a:rPr kumimoji="0"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43" t="-184615" b="-717949"/>
                          </a:stretch>
                        </a:blipFill>
                      </a:tcPr>
                    </a:tc>
                  </a:tr>
                  <a:tr h="4787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35</a:t>
                          </a:r>
                          <a:r>
                            <a:rPr kumimoji="0"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43" t="-281013" b="-608861"/>
                          </a:stretch>
                        </a:blipFill>
                      </a:tcPr>
                    </a:tc>
                  </a:tr>
                  <a:tr h="485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45</a:t>
                          </a:r>
                          <a:r>
                            <a:rPr kumimoji="0"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43" t="-376250" b="-501250"/>
                          </a:stretch>
                        </a:blipFill>
                      </a:tcPr>
                    </a:tc>
                  </a:tr>
                  <a:tr h="484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50</a:t>
                          </a:r>
                          <a:r>
                            <a:rPr kumimoji="0"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43" t="-482278" b="-407595"/>
                          </a:stretch>
                        </a:blipFill>
                      </a:tcPr>
                    </a:tc>
                  </a:tr>
                  <a:tr h="4812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55</a:t>
                          </a:r>
                          <a:r>
                            <a:rPr kumimoji="0"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43" t="-582278" b="-307595"/>
                          </a:stretch>
                        </a:blipFill>
                      </a:tcPr>
                    </a:tc>
                  </a:tr>
                  <a:tr h="4801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65</a:t>
                          </a:r>
                          <a:r>
                            <a:rPr kumimoji="0"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43" t="-682278" b="-207595"/>
                          </a:stretch>
                        </a:blipFill>
                      </a:tcPr>
                    </a:tc>
                  </a:tr>
                  <a:tr h="4850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75</a:t>
                          </a:r>
                          <a:r>
                            <a:rPr kumimoji="0"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43" t="-782278" b="-107595"/>
                          </a:stretch>
                        </a:blipFill>
                      </a:tcPr>
                    </a:tc>
                  </a:tr>
                  <a:tr h="4805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85</a:t>
                          </a:r>
                          <a:r>
                            <a:rPr kumimoji="0"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°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243" t="-882278" b="-759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808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Graph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5.) </a:t>
            </a:r>
            <a:r>
              <a:rPr lang="en-US" dirty="0"/>
              <a:t>Make a graph showing your data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74744493"/>
              </p:ext>
            </p:extLst>
          </p:nvPr>
        </p:nvGraphicFramePr>
        <p:xfrm>
          <a:off x="1905000" y="2133600"/>
          <a:ext cx="6248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997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Further…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7.) Using </a:t>
            </a:r>
            <a:r>
              <a:rPr lang="en-US" dirty="0"/>
              <a:t>your calculator, find the equation for our set of </a:t>
            </a:r>
            <a:r>
              <a:rPr lang="en-US" dirty="0" smtClean="0"/>
              <a:t>data.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lvl="1">
                  <a:buClr>
                    <a:srgbClr val="7030A0"/>
                  </a:buClr>
                  <a:buFont typeface="Wingdings" pitchFamily="2" charset="2"/>
                  <a:buChar char="v"/>
                </a:pPr>
                <a:r>
                  <a:rPr lang="en-US" sz="1800" dirty="0"/>
                  <a:t>STAT, Edit, #1: Enter data into L1 &amp; L2 (Degrees into L1, and Distance into L2).</a:t>
                </a:r>
              </a:p>
              <a:p>
                <a:pPr lvl="1">
                  <a:buClr>
                    <a:srgbClr val="7030A0"/>
                  </a:buClr>
                  <a:buFont typeface="Wingdings" pitchFamily="2" charset="2"/>
                  <a:buChar char="v"/>
                </a:pPr>
                <a:endParaRPr lang="en-US" sz="1800" dirty="0" smtClean="0"/>
              </a:p>
              <a:p>
                <a:pPr lvl="1">
                  <a:buClr>
                    <a:srgbClr val="7030A0"/>
                  </a:buClr>
                  <a:buFont typeface="Wingdings" pitchFamily="2" charset="2"/>
                  <a:buChar char="v"/>
                </a:pPr>
                <a:r>
                  <a:rPr lang="en-US" sz="1800" dirty="0" smtClean="0"/>
                  <a:t>2</a:t>
                </a:r>
                <a:r>
                  <a:rPr lang="en-US" sz="1800" baseline="30000" dirty="0" smtClean="0"/>
                  <a:t>nd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STAT PLOT, Turn on Plot 1. Select the scatter plot option.</a:t>
                </a:r>
              </a:p>
              <a:p>
                <a:pPr lvl="1">
                  <a:buClr>
                    <a:srgbClr val="7030A0"/>
                  </a:buClr>
                  <a:buFont typeface="Wingdings" pitchFamily="2" charset="2"/>
                  <a:buChar char="v"/>
                </a:pPr>
                <a:endParaRPr lang="en-US" sz="1800" dirty="0" smtClean="0"/>
              </a:p>
              <a:p>
                <a:pPr lvl="1">
                  <a:buClr>
                    <a:srgbClr val="7030A0"/>
                  </a:buClr>
                  <a:buFont typeface="Wingdings" pitchFamily="2" charset="2"/>
                  <a:buChar char="v"/>
                </a:pPr>
                <a:r>
                  <a:rPr lang="en-US" sz="1800" dirty="0" smtClean="0"/>
                  <a:t>Zoom </a:t>
                </a:r>
                <a:r>
                  <a:rPr lang="en-US" sz="1800" dirty="0"/>
                  <a:t>#9 to view the scatter plot.</a:t>
                </a:r>
              </a:p>
              <a:p>
                <a:pPr lvl="1">
                  <a:buClr>
                    <a:srgbClr val="7030A0"/>
                  </a:buClr>
                  <a:buFont typeface="Wingdings" pitchFamily="2" charset="2"/>
                  <a:buChar char="v"/>
                </a:pPr>
                <a:endParaRPr lang="en-US" sz="1800" dirty="0" smtClean="0"/>
              </a:p>
              <a:p>
                <a:pPr lvl="1">
                  <a:buClr>
                    <a:srgbClr val="7030A0"/>
                  </a:buClr>
                  <a:buFont typeface="Wingdings" pitchFamily="2" charset="2"/>
                  <a:buChar char="v"/>
                </a:pPr>
                <a:r>
                  <a:rPr lang="en-US" sz="1800" dirty="0" smtClean="0"/>
                  <a:t>STAT</a:t>
                </a:r>
                <a:r>
                  <a:rPr lang="en-US" sz="1800" dirty="0">
                    <a:sym typeface="Wingdings"/>
                  </a:rPr>
                  <a:t></a:t>
                </a:r>
                <a:r>
                  <a:rPr lang="en-US" sz="1800" dirty="0"/>
                  <a:t>CALC</a:t>
                </a:r>
                <a:r>
                  <a:rPr lang="en-US" sz="1800" dirty="0">
                    <a:sym typeface="Wingdings"/>
                  </a:rPr>
                  <a:t></a:t>
                </a:r>
                <a:r>
                  <a:rPr lang="en-US" sz="1800" dirty="0"/>
                  <a:t>#5: “</a:t>
                </a:r>
                <a:r>
                  <a:rPr lang="en-US" sz="1800" dirty="0" err="1"/>
                  <a:t>QuadReg</a:t>
                </a:r>
                <a:r>
                  <a:rPr lang="en-US" sz="1800" dirty="0"/>
                  <a:t>”</a:t>
                </a:r>
                <a:r>
                  <a:rPr lang="en-US" sz="1800" dirty="0">
                    <a:sym typeface="Wingdings"/>
                  </a:rPr>
                  <a:t></a:t>
                </a:r>
                <a:r>
                  <a:rPr lang="en-US" sz="1800" dirty="0"/>
                  <a:t>Enter.</a:t>
                </a:r>
              </a:p>
              <a:p>
                <a:pPr lvl="1">
                  <a:buClr>
                    <a:srgbClr val="7030A0"/>
                  </a:buClr>
                  <a:buFont typeface="Wingdings" pitchFamily="2" charset="2"/>
                  <a:buChar char="v"/>
                </a:pPr>
                <a:endParaRPr lang="en-US" sz="1800" dirty="0" smtClean="0"/>
              </a:p>
              <a:p>
                <a:pPr lvl="1">
                  <a:buClr>
                    <a:srgbClr val="7030A0"/>
                  </a:buClr>
                  <a:buFont typeface="Wingdings" pitchFamily="2" charset="2"/>
                  <a:buChar char="v"/>
                </a:pPr>
                <a:r>
                  <a:rPr lang="en-US" sz="1800" dirty="0" smtClean="0"/>
                  <a:t>Use </a:t>
                </a:r>
                <a:r>
                  <a:rPr lang="en-US" sz="1800" dirty="0"/>
                  <a:t>your “</a:t>
                </a:r>
                <a:r>
                  <a:rPr lang="en-US" sz="1800" dirty="0" err="1"/>
                  <a:t>a,b,c</a:t>
                </a:r>
                <a:r>
                  <a:rPr lang="en-US" sz="1800" dirty="0"/>
                  <a:t>” values to write the equation of the parabola in  form. Round to the nearest </a:t>
                </a:r>
                <a:r>
                  <a:rPr lang="en-US" sz="1800" dirty="0" smtClean="0"/>
                  <a:t>thousandth:               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−.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𝟎𝟎𝟒</m:t>
                    </m:r>
                    <m:sSup>
                      <m:sSupPr>
                        <m:ctrlP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+.</m:t>
                    </m:r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𝟑𝟓𝟎</m:t>
                    </m:r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+</m:t>
                    </m:r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.</m:t>
                    </m:r>
                    <m:r>
                      <a:rPr lang="en-US" sz="2600" b="1" i="1">
                        <a:solidFill>
                          <a:srgbClr val="7030A0"/>
                        </a:solidFill>
                        <a:latin typeface="Cambria Math"/>
                      </a:rPr>
                      <m:t>𝟑𝟓𝟗</m:t>
                    </m:r>
                  </m:oMath>
                </a14:m>
                <a:endParaRPr lang="en-US" sz="2600" dirty="0" smtClean="0">
                  <a:solidFill>
                    <a:srgbClr val="7030A0"/>
                  </a:solidFill>
                </a:endParaRPr>
              </a:p>
              <a:p>
                <a:pPr lvl="1">
                  <a:buClr>
                    <a:srgbClr val="7030A0"/>
                  </a:buClr>
                  <a:buFont typeface="Wingdings" pitchFamily="2" charset="2"/>
                  <a:buChar char="v"/>
                </a:pPr>
                <a:endParaRPr lang="en-US" sz="1800" dirty="0"/>
              </a:p>
              <a:p>
                <a:pPr lvl="1">
                  <a:buClr>
                    <a:srgbClr val="7030A0"/>
                  </a:buClr>
                  <a:buFont typeface="Wingdings" pitchFamily="2" charset="2"/>
                  <a:buChar char="v"/>
                </a:pPr>
                <a:r>
                  <a:rPr lang="en-US" sz="1800" dirty="0" smtClean="0"/>
                  <a:t>Plug </a:t>
                </a:r>
                <a:r>
                  <a:rPr lang="en-US" sz="1800" dirty="0"/>
                  <a:t>this equation into your “Y=” and press Zoom #9 in order to see how the equation fits the data collected in this investigation.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t="-1069" b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2819400" cy="189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29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Thinking Further…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US" dirty="0" smtClean="0"/>
              <a:t>8.) </a:t>
            </a:r>
            <a:r>
              <a:rPr lang="en-US" dirty="0"/>
              <a:t>Find the maximum value on the parabola. Is it close to our prediction</a:t>
            </a:r>
            <a:r>
              <a:rPr lang="en-US" dirty="0" smtClean="0"/>
              <a:t>?</a:t>
            </a:r>
          </a:p>
          <a:p>
            <a:pPr lvl="1">
              <a:buClr>
                <a:srgbClr val="7030A0"/>
              </a:buClr>
              <a:buFont typeface="Wingdings" pitchFamily="2" charset="2"/>
              <a:buChar char="v"/>
            </a:pPr>
            <a:r>
              <a:rPr lang="en-US" sz="2900" dirty="0"/>
              <a:t>2</a:t>
            </a:r>
            <a:r>
              <a:rPr lang="en-US" sz="2900" baseline="30000" dirty="0"/>
              <a:t>nd</a:t>
            </a:r>
            <a:r>
              <a:rPr lang="en-US" sz="2900" dirty="0">
                <a:sym typeface="Wingdings" pitchFamily="2" charset="2"/>
              </a:rPr>
              <a:t>CALC#4</a:t>
            </a:r>
            <a:r>
              <a:rPr lang="en-US" sz="2900" dirty="0" smtClean="0">
                <a:sym typeface="Wingdings" pitchFamily="2" charset="2"/>
              </a:rPr>
              <a:t>: maximum</a:t>
            </a:r>
            <a:endParaRPr lang="en-US" sz="2900" dirty="0">
              <a:sym typeface="Wingdings" pitchFamily="2" charset="2"/>
            </a:endParaRPr>
          </a:p>
          <a:p>
            <a:pPr lvl="1">
              <a:buClr>
                <a:srgbClr val="7030A0"/>
              </a:buClr>
              <a:buFont typeface="Wingdings" pitchFamily="2" charset="2"/>
              <a:buChar char="v"/>
            </a:pPr>
            <a:r>
              <a:rPr lang="en-US" sz="2900" dirty="0">
                <a:sym typeface="Wingdings" pitchFamily="2" charset="2"/>
              </a:rPr>
              <a:t>Maximum </a:t>
            </a:r>
            <a:r>
              <a:rPr lang="en-US" sz="2900" dirty="0" smtClean="0">
                <a:sym typeface="Wingdings" pitchFamily="2" charset="2"/>
              </a:rPr>
              <a:t>Value </a:t>
            </a:r>
            <a:r>
              <a:rPr lang="en-US" sz="2900" dirty="0" smtClean="0"/>
              <a:t>≈ </a:t>
            </a:r>
            <a:r>
              <a:rPr lang="en-US" sz="2900" b="1" i="1" dirty="0" smtClean="0">
                <a:solidFill>
                  <a:srgbClr val="7030A0"/>
                </a:solidFill>
              </a:rPr>
              <a:t>43.75</a:t>
            </a:r>
            <a:endParaRPr lang="en-US" sz="2900" b="1" i="1" dirty="0">
              <a:solidFill>
                <a:srgbClr val="7030A0"/>
              </a:solidFill>
            </a:endParaRPr>
          </a:p>
          <a:p>
            <a:pPr marL="402336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US" dirty="0" smtClean="0"/>
              <a:t>9.)Calculate the percent error.</a:t>
            </a:r>
          </a:p>
          <a:p>
            <a:pPr marL="82296" indent="0">
              <a:buNone/>
            </a:pPr>
            <a:endParaRPr lang="en-US" sz="1400" dirty="0" smtClean="0"/>
          </a:p>
          <a:p>
            <a:pPr marL="82296" indent="0">
              <a:buNone/>
            </a:pPr>
            <a:endParaRPr lang="en-US" sz="1400" dirty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sz="1300" dirty="0" smtClean="0"/>
              <a:t>% </a:t>
            </a:r>
            <a:r>
              <a:rPr lang="en-US" sz="1300" dirty="0"/>
              <a:t>error</a:t>
            </a:r>
            <a:r>
              <a:rPr lang="en-US" sz="1300" dirty="0" smtClean="0"/>
              <a:t>=</a:t>
            </a:r>
            <a:r>
              <a:rPr lang="en-US" sz="1300" u="sng" dirty="0" smtClean="0"/>
              <a:t>|(</a:t>
            </a:r>
            <a:r>
              <a:rPr lang="en-US" sz="1300" u="sng" dirty="0"/>
              <a:t>Experimental Value − Exact Value</a:t>
            </a:r>
            <a:r>
              <a:rPr lang="en-US" sz="1300" u="sng" dirty="0" smtClean="0"/>
              <a:t>)|</a:t>
            </a:r>
            <a:r>
              <a:rPr lang="en-US" sz="1300" dirty="0" smtClean="0"/>
              <a:t>×100                 	              Exact </a:t>
            </a:r>
            <a:r>
              <a:rPr lang="en-US" sz="1300" dirty="0"/>
              <a:t>Value</a:t>
            </a:r>
          </a:p>
          <a:p>
            <a:pPr marL="82296" indent="0">
              <a:buClr>
                <a:srgbClr val="7030A0"/>
              </a:buClr>
              <a:buNone/>
            </a:pPr>
            <a:r>
              <a:rPr lang="en-US" sz="1500" dirty="0"/>
              <a:t> </a:t>
            </a:r>
            <a:endParaRPr lang="en-US" sz="1500" dirty="0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sz="1600" dirty="0" smtClean="0"/>
              <a:t>% error = </a:t>
            </a:r>
            <a:r>
              <a:rPr lang="en-US" sz="1600" u="sng" dirty="0" smtClean="0"/>
              <a:t>|(45− 43.75)|</a:t>
            </a:r>
            <a:r>
              <a:rPr lang="en-US" sz="1600" dirty="0" smtClean="0"/>
              <a:t>  x 100</a:t>
            </a:r>
          </a:p>
          <a:p>
            <a:pPr marL="82296" indent="0">
              <a:buClr>
                <a:srgbClr val="7030A0"/>
              </a:buClr>
              <a:buNone/>
            </a:pPr>
            <a:r>
              <a:rPr lang="en-US" sz="1600" dirty="0" smtClean="0"/>
              <a:t>                           45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endParaRPr lang="en-US" sz="1600" dirty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sz="1600" dirty="0" smtClean="0"/>
              <a:t>% error </a:t>
            </a:r>
            <a:r>
              <a:rPr lang="en-US" sz="1600" dirty="0"/>
              <a:t>≈</a:t>
            </a:r>
            <a:r>
              <a:rPr lang="en-US" sz="1600" dirty="0" smtClean="0"/>
              <a:t> </a:t>
            </a:r>
            <a:r>
              <a:rPr lang="en-US" sz="1600" b="1" i="1" dirty="0" smtClean="0">
                <a:solidFill>
                  <a:srgbClr val="7030A0"/>
                </a:solidFill>
              </a:rPr>
              <a:t>2.78%</a:t>
            </a:r>
          </a:p>
          <a:p>
            <a:pPr marL="82296" indent="0">
              <a:buClr>
                <a:srgbClr val="7030A0"/>
              </a:buClr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</a:t>
            </a:r>
            <a:endParaRPr lang="en-US" sz="1600" dirty="0"/>
          </a:p>
          <a:p>
            <a:pPr marL="82296" indent="0">
              <a:buNone/>
            </a:pPr>
            <a:endParaRPr lang="en-US" sz="1500" dirty="0"/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</a:t>
            </a:r>
            <a:endParaRPr lang="en-US" dirty="0"/>
          </a:p>
          <a:p>
            <a:pPr marL="82296" indent="0">
              <a:buNone/>
            </a:pPr>
            <a:r>
              <a:rPr lang="en-US" dirty="0"/>
              <a:t> 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95615"/>
            <a:ext cx="2514600" cy="182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86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293</TotalTime>
  <Words>708</Words>
  <Application>Microsoft Office PowerPoint</Application>
  <PresentationFormat>On-screen Show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“The Best Throw”</vt:lpstr>
      <vt:lpstr>Goals and Objectives</vt:lpstr>
      <vt:lpstr>Explanation/Introduction</vt:lpstr>
      <vt:lpstr>     Materials      Set Up</vt:lpstr>
      <vt:lpstr>Procedure Let’s do an experiment to find the best angle</vt:lpstr>
      <vt:lpstr>Make a table</vt:lpstr>
      <vt:lpstr>Graph it!</vt:lpstr>
      <vt:lpstr>Thinking Further…</vt:lpstr>
      <vt:lpstr>Thinking Further…</vt:lpstr>
      <vt:lpstr>Connections &amp; Extensions</vt:lpstr>
      <vt:lpstr>Connections &amp; Extensions</vt:lpstr>
      <vt:lpstr>References</vt:lpstr>
    </vt:vector>
  </TitlesOfParts>
  <Company>Mount Saint Mary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Best Throw”</dc:title>
  <dc:creator>Mount Saint Mary College</dc:creator>
  <cp:lastModifiedBy>Mount Saint Mary College</cp:lastModifiedBy>
  <cp:revision>40</cp:revision>
  <dcterms:created xsi:type="dcterms:W3CDTF">2013-04-25T12:54:43Z</dcterms:created>
  <dcterms:modified xsi:type="dcterms:W3CDTF">2013-05-01T21:07:59Z</dcterms:modified>
</cp:coreProperties>
</file>